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16"/>
  </p:notesMasterIdLst>
  <p:sldIdLst>
    <p:sldId id="269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57" r:id="rId13"/>
    <p:sldId id="277" r:id="rId14"/>
    <p:sldId id="27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>
        <p:scale>
          <a:sx n="100" d="100"/>
          <a:sy n="100" d="100"/>
        </p:scale>
        <p:origin x="-876" y="-4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7/19/2020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C2E5755-BE71-42AB-90F6-2F0E564E55A6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920DED0-842D-4236-8DE2-847A33CFA49E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274AE70-3B2E-4296-B975-61046C051972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4758159-BAD0-408E-BBE1-96B668F1C589}" type="datetime1">
              <a:rPr lang="en-US" smtClean="0"/>
              <a:t>7/19/2020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9">
            <a:extLst>
              <a:ext uri="{FF2B5EF4-FFF2-40B4-BE49-F238E27FC236}">
                <a16:creationId xmlns:a16="http://schemas.microsoft.com/office/drawing/2014/main" xmlns="" id="{6F40FBDA-CEB1-40F0-9AB9-BD9C402D70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xmlns="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40087" y="4613602"/>
            <a:ext cx="9070848" cy="457201"/>
          </a:xfrm>
        </p:spPr>
        <p:txBody>
          <a:bodyPr>
            <a:normAutofit/>
          </a:bodyPr>
          <a:lstStyle/>
          <a:p>
            <a:pPr lvl="0" algn="r">
              <a:buSzPts val="1440"/>
            </a:pPr>
            <a:r>
              <a:rPr lang="en-IN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EVERYBODY HAS SOMETHING TO  TEACH AND SOMETHING TO  LEARN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535" y="1655442"/>
            <a:ext cx="100584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9244"/>
            <a:ext cx="5172075" cy="1014756"/>
          </a:xfrm>
        </p:spPr>
        <p:txBody>
          <a:bodyPr>
            <a:normAutofit/>
          </a:bodyPr>
          <a:lstStyle/>
          <a:p>
            <a:r>
              <a:rPr lang="en-GB" sz="4400" dirty="0" smtClean="0">
                <a:latin typeface="Tw Cen MT Condensed Extra Bold" pitchFamily="34" charset="0"/>
              </a:rPr>
              <a:t>UNIQUE ADVANTAGES</a:t>
            </a:r>
            <a:endParaRPr lang="en-IN" sz="4400" dirty="0">
              <a:latin typeface="Tw Cen MT Condensed Extra Bold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sp>
        <p:nvSpPr>
          <p:cNvPr id="15" name="TextBox 14"/>
          <p:cNvSpPr txBox="1"/>
          <p:nvPr/>
        </p:nvSpPr>
        <p:spPr>
          <a:xfrm>
            <a:off x="933449" y="1791482"/>
            <a:ext cx="10563225" cy="4110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1440" lvl="0">
              <a:buSzPts val="1440"/>
            </a:pPr>
            <a:r>
              <a:rPr lang="en-IN" sz="1600" b="1" dirty="0">
                <a:solidFill>
                  <a:srgbClr val="FF0000"/>
                </a:solidFill>
              </a:rPr>
              <a:t>First to Market </a:t>
            </a:r>
            <a:r>
              <a:rPr lang="en-IN" sz="1600" dirty="0"/>
              <a:t>content platform for interactive live learning of non-academic skills</a:t>
            </a:r>
            <a:r>
              <a:rPr lang="en-IN" sz="1600" dirty="0" smtClean="0"/>
              <a:t>.</a:t>
            </a:r>
          </a:p>
          <a:p>
            <a:pPr marL="91440" lvl="0">
              <a:buSzPts val="1440"/>
            </a:pPr>
            <a:endParaRPr lang="en-IN" sz="1600" dirty="0"/>
          </a:p>
          <a:p>
            <a:pPr marL="91440" lvl="0">
              <a:buSzPts val="1440"/>
            </a:pPr>
            <a:endParaRPr lang="en-IN" sz="1600" dirty="0"/>
          </a:p>
          <a:p>
            <a:pPr marL="91440" lvl="0">
              <a:buSzPts val="1440"/>
            </a:pPr>
            <a:r>
              <a:rPr lang="en-IN" sz="1600" dirty="0"/>
              <a:t>Utilizing a community based approach enabling people with similar interests to form a Social Network of knowledge sharing resulting in </a:t>
            </a:r>
            <a:r>
              <a:rPr lang="en-IN" sz="1600" b="1" dirty="0">
                <a:solidFill>
                  <a:srgbClr val="FF0000"/>
                </a:solidFill>
              </a:rPr>
              <a:t>loyal customer base due to deeper customer </a:t>
            </a:r>
            <a:r>
              <a:rPr lang="en-IN" sz="1600" b="1" dirty="0" smtClean="0">
                <a:solidFill>
                  <a:srgbClr val="FF0000"/>
                </a:solidFill>
              </a:rPr>
              <a:t>engagement</a:t>
            </a:r>
          </a:p>
          <a:p>
            <a:pPr marL="91440" lvl="0">
              <a:buSzPts val="1440"/>
            </a:pPr>
            <a:endParaRPr lang="en-IN" sz="1600" b="1" dirty="0">
              <a:solidFill>
                <a:srgbClr val="FF0000"/>
              </a:solidFill>
            </a:endParaRPr>
          </a:p>
          <a:p>
            <a:pPr marL="91440" lvl="0">
              <a:buSzPts val="1440"/>
            </a:pPr>
            <a:endParaRPr lang="en-IN" sz="1600" dirty="0"/>
          </a:p>
          <a:p>
            <a:pPr marL="91440" lvl="0">
              <a:buSzPts val="1440"/>
            </a:pPr>
            <a:r>
              <a:rPr lang="en-IN" sz="1600" dirty="0"/>
              <a:t>Setting a trailblazer initiative to give an opportunity for people to </a:t>
            </a:r>
            <a:r>
              <a:rPr lang="en-IN" sz="1600" b="1" dirty="0">
                <a:solidFill>
                  <a:srgbClr val="FF0000"/>
                </a:solidFill>
              </a:rPr>
              <a:t>showcase their talent earning deserved recognition and feedback</a:t>
            </a:r>
            <a:r>
              <a:rPr lang="en-IN" sz="1600" dirty="0"/>
              <a:t> also motivating others by creating challenges, events expanding the limits of a learning platform</a:t>
            </a:r>
            <a:r>
              <a:rPr lang="en-IN" sz="1600" dirty="0" smtClean="0"/>
              <a:t>.</a:t>
            </a:r>
          </a:p>
          <a:p>
            <a:pPr marL="91440" lvl="0">
              <a:buSzPts val="1440"/>
            </a:pPr>
            <a:endParaRPr lang="en-IN" sz="1600" dirty="0"/>
          </a:p>
          <a:p>
            <a:pPr marL="91440" lvl="0">
              <a:buSzPts val="1440"/>
            </a:pPr>
            <a:endParaRPr lang="en-IN" sz="1600" dirty="0"/>
          </a:p>
          <a:p>
            <a:pPr marL="91440" lvl="0">
              <a:buSzPts val="1440"/>
            </a:pPr>
            <a:r>
              <a:rPr lang="en-IN" sz="1600" dirty="0"/>
              <a:t>Massive user base due to the </a:t>
            </a:r>
            <a:r>
              <a:rPr lang="en-IN" sz="1600" b="1" dirty="0">
                <a:solidFill>
                  <a:srgbClr val="FF0000"/>
                </a:solidFill>
              </a:rPr>
              <a:t>inclusion of people of all ages  from all walks of life </a:t>
            </a:r>
            <a:r>
              <a:rPr lang="en-IN" sz="1600" dirty="0"/>
              <a:t>occupying a dual role  with teaching their expertise and learning a skill of their liking.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224"/>
            </a:pPr>
            <a:endParaRPr lang="en-IN" sz="3200" dirty="0">
              <a:latin typeface="Tw Cen M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1170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9244"/>
            <a:ext cx="5172075" cy="1014756"/>
          </a:xfrm>
        </p:spPr>
        <p:txBody>
          <a:bodyPr>
            <a:normAutofit/>
          </a:bodyPr>
          <a:lstStyle/>
          <a:p>
            <a:r>
              <a:rPr lang="en-GB" sz="4400" dirty="0" smtClean="0">
                <a:latin typeface="Tw Cen MT Condensed Extra Bold" pitchFamily="34" charset="0"/>
              </a:rPr>
              <a:t>THE TEAM</a:t>
            </a:r>
            <a:endParaRPr lang="en-IN" sz="4400" dirty="0">
              <a:latin typeface="Tw Cen MT Condensed Extra Bold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sp>
        <p:nvSpPr>
          <p:cNvPr id="15" name="TextBox 14"/>
          <p:cNvSpPr txBox="1"/>
          <p:nvPr/>
        </p:nvSpPr>
        <p:spPr>
          <a:xfrm>
            <a:off x="866773" y="2049439"/>
            <a:ext cx="10563225" cy="2818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251459">
              <a:buSzPts val="1440"/>
            </a:pPr>
            <a:r>
              <a:rPr lang="en-IN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w Cen MT Condensed Extra Bold" pitchFamily="34" charset="0"/>
              </a:rPr>
              <a:t>SARAVANAN S </a:t>
            </a:r>
            <a:r>
              <a:rPr lang="en-IN" sz="1600" dirty="0"/>
              <a:t>- The Dreamer, Opportunist, Strategist, Pathfinder</a:t>
            </a:r>
          </a:p>
          <a:p>
            <a:pPr marL="342900" lvl="0" indent="-251459">
              <a:buSzPts val="1440"/>
            </a:pPr>
            <a:endParaRPr lang="en-IN" sz="4400" dirty="0">
              <a:solidFill>
                <a:schemeClr val="tx1">
                  <a:lumMod val="85000"/>
                  <a:lumOff val="15000"/>
                </a:schemeClr>
              </a:solidFill>
              <a:latin typeface="Tw Cen MT Condensed Extra Bold" pitchFamily="34" charset="0"/>
            </a:endParaRPr>
          </a:p>
          <a:p>
            <a:pPr marL="342900" indent="-251459">
              <a:buSzPts val="1440"/>
            </a:pPr>
            <a:r>
              <a:rPr lang="en-IN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Tw Cen MT Condensed Extra Bold" pitchFamily="34" charset="0"/>
              </a:rPr>
              <a:t>NAVEEN KUMAR N </a:t>
            </a:r>
            <a:r>
              <a:rPr lang="en-IN" sz="1600" dirty="0"/>
              <a:t>- The Realist, Thinker, Programmer, Planner</a:t>
            </a:r>
          </a:p>
          <a:p>
            <a:pPr marL="91440" lvl="0">
              <a:buSzPts val="1440"/>
            </a:pPr>
            <a:endParaRPr lang="en-IN" sz="2400" dirty="0">
              <a:latin typeface="Tw Cen MT Condensed" pitchFamily="34" charset="0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buSzPts val="1224"/>
            </a:pPr>
            <a:endParaRPr lang="en-IN" sz="3200" dirty="0">
              <a:latin typeface="Tw Cen M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031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9244"/>
            <a:ext cx="5172075" cy="1014756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Tw Cen MT Condensed Extra Bold" pitchFamily="34" charset="0"/>
              </a:rPr>
              <a:t>THE PROBLEM</a:t>
            </a:r>
            <a:endParaRPr lang="en-IN" sz="4400" dirty="0">
              <a:latin typeface="Tw Cen MT Condensed Extra Bold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sp>
        <p:nvSpPr>
          <p:cNvPr id="7" name="TextBox 6"/>
          <p:cNvSpPr txBox="1"/>
          <p:nvPr/>
        </p:nvSpPr>
        <p:spPr>
          <a:xfrm>
            <a:off x="933450" y="1943882"/>
            <a:ext cx="10467973" cy="3870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  <a:buSzPts val="1424"/>
            </a:pPr>
            <a:r>
              <a:rPr lang="en-IN" sz="1600" b="1" dirty="0"/>
              <a:t>Supplemental skills regarded as merely hobbies</a:t>
            </a:r>
            <a:r>
              <a:rPr lang="en-IN" sz="1600" dirty="0"/>
              <a:t> and valued less than academics rather than as a career aid  and an </a:t>
            </a:r>
            <a:r>
              <a:rPr lang="en-IN" sz="1600" dirty="0" smtClean="0"/>
              <a:t>career builder.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424"/>
            </a:pPr>
            <a:endParaRPr lang="en-IN" sz="1600" dirty="0"/>
          </a:p>
          <a:p>
            <a:pPr lvl="0">
              <a:lnSpc>
                <a:spcPct val="90000"/>
              </a:lnSpc>
              <a:spcBef>
                <a:spcPts val="1000"/>
              </a:spcBef>
              <a:buSzPts val="1424"/>
            </a:pPr>
            <a:r>
              <a:rPr lang="en-IN" sz="1600" dirty="0"/>
              <a:t>Lack of an interactive platform </a:t>
            </a:r>
            <a:r>
              <a:rPr lang="en-IN" sz="1600" b="1" dirty="0"/>
              <a:t>creating a bond between tutor pupil</a:t>
            </a:r>
            <a:r>
              <a:rPr lang="en-IN" sz="1600" dirty="0"/>
              <a:t> leading to reduced engagement resembling purely  a business transaction </a:t>
            </a:r>
            <a:r>
              <a:rPr lang="en-IN" sz="1600" dirty="0" smtClean="0"/>
              <a:t>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424"/>
            </a:pPr>
            <a:endParaRPr lang="en-IN" sz="1600" dirty="0"/>
          </a:p>
          <a:p>
            <a:pPr lvl="0">
              <a:lnSpc>
                <a:spcPct val="90000"/>
              </a:lnSpc>
              <a:spcBef>
                <a:spcPts val="1000"/>
              </a:spcBef>
              <a:buSzPts val="1424"/>
            </a:pPr>
            <a:r>
              <a:rPr lang="en-IN" sz="1600" b="1" dirty="0"/>
              <a:t>Learning as a community</a:t>
            </a:r>
            <a:r>
              <a:rPr lang="en-IN" sz="1600" dirty="0"/>
              <a:t> largely missing resulting in massive knowledge and skill gaps within localities with competency in English becoming a barrier for learning</a:t>
            </a:r>
            <a:r>
              <a:rPr lang="en-IN" sz="1600" dirty="0" smtClean="0"/>
              <a:t>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424"/>
            </a:pPr>
            <a:endParaRPr lang="en-IN" sz="1600" dirty="0"/>
          </a:p>
          <a:p>
            <a:pPr lvl="0">
              <a:lnSpc>
                <a:spcPct val="90000"/>
              </a:lnSpc>
              <a:spcBef>
                <a:spcPts val="1000"/>
              </a:spcBef>
              <a:buSzPts val="1224"/>
            </a:pPr>
            <a:r>
              <a:rPr lang="en-IN" sz="1600" b="1" dirty="0"/>
              <a:t>Underutilization and identification of every Individual's own unique talent</a:t>
            </a:r>
            <a:r>
              <a:rPr lang="en-IN" sz="1600" dirty="0"/>
              <a:t> and shortfall in providing the resources to develop and nurture those distinctive skills into maturity.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224"/>
            </a:pPr>
            <a:endParaRPr lang="en-IN" sz="3200" dirty="0">
              <a:latin typeface="Tw Cen M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992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1524" y="444133"/>
            <a:ext cx="5172075" cy="1014756"/>
          </a:xfrm>
        </p:spPr>
        <p:txBody>
          <a:bodyPr>
            <a:normAutofit/>
          </a:bodyPr>
          <a:lstStyle/>
          <a:p>
            <a:r>
              <a:rPr lang="en-GB" sz="4400" dirty="0" smtClean="0">
                <a:latin typeface="Tw Cen MT Condensed Extra Bold" pitchFamily="34" charset="0"/>
              </a:rPr>
              <a:t>SOLUTION</a:t>
            </a:r>
            <a:endParaRPr lang="en-IN" sz="4400" dirty="0">
              <a:latin typeface="Tw Cen MT Condensed Extra Bold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sp>
        <p:nvSpPr>
          <p:cNvPr id="15" name="TextBox 14"/>
          <p:cNvSpPr txBox="1"/>
          <p:nvPr/>
        </p:nvSpPr>
        <p:spPr>
          <a:xfrm>
            <a:off x="771524" y="1458889"/>
            <a:ext cx="10563225" cy="5244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80000"/>
              </a:lnSpc>
              <a:buSzPts val="1500"/>
            </a:pPr>
            <a:r>
              <a:rPr lang="en-IN" sz="1600" b="1" dirty="0"/>
              <a:t>Increased diversification of Quality content</a:t>
            </a:r>
            <a:r>
              <a:rPr lang="en-IN" sz="1600" dirty="0"/>
              <a:t> through presence of  wide range of instructors in different age groups and expertise allowing them to  showcase their uniqueness</a:t>
            </a:r>
            <a:r>
              <a:rPr lang="en-IN" sz="1600" dirty="0" smtClean="0"/>
              <a:t>.</a:t>
            </a:r>
          </a:p>
          <a:p>
            <a:pPr lvl="0">
              <a:lnSpc>
                <a:spcPct val="80000"/>
              </a:lnSpc>
              <a:buSzPts val="1500"/>
            </a:pPr>
            <a:endParaRPr lang="en-IN" sz="1600" dirty="0"/>
          </a:p>
          <a:p>
            <a:pPr lvl="0">
              <a:lnSpc>
                <a:spcPct val="80000"/>
              </a:lnSpc>
              <a:buSzPts val="1600"/>
            </a:pPr>
            <a:endParaRPr lang="en-IN" sz="1600" dirty="0" smtClean="0"/>
          </a:p>
          <a:p>
            <a:pPr lvl="0">
              <a:lnSpc>
                <a:spcPct val="80000"/>
              </a:lnSpc>
              <a:buSzPts val="1600"/>
            </a:pPr>
            <a:r>
              <a:rPr lang="en-IN" sz="1600" dirty="0" smtClean="0"/>
              <a:t>Greater </a:t>
            </a:r>
            <a:r>
              <a:rPr lang="en-IN" sz="1600" dirty="0"/>
              <a:t>importance given to learning skills beyond academics live through ‘</a:t>
            </a:r>
            <a:r>
              <a:rPr lang="en-IN" sz="1600" b="1" dirty="0"/>
              <a:t>Reciprocal peer tutoring’ </a:t>
            </a:r>
            <a:r>
              <a:rPr lang="en-IN" sz="1600" dirty="0"/>
              <a:t>known to create better understanding</a:t>
            </a:r>
            <a:r>
              <a:rPr lang="en-IN" sz="1600" dirty="0" smtClean="0"/>
              <a:t>.</a:t>
            </a:r>
          </a:p>
          <a:p>
            <a:pPr lvl="0">
              <a:lnSpc>
                <a:spcPct val="80000"/>
              </a:lnSpc>
              <a:buSzPts val="1600"/>
            </a:pPr>
            <a:endParaRPr lang="en-IN" sz="1600" dirty="0"/>
          </a:p>
          <a:p>
            <a:pPr marL="457200" lvl="0">
              <a:lnSpc>
                <a:spcPct val="80000"/>
              </a:lnSpc>
            </a:pPr>
            <a:endParaRPr lang="en-IN" sz="1600" dirty="0"/>
          </a:p>
          <a:p>
            <a:pPr lvl="0">
              <a:lnSpc>
                <a:spcPct val="80000"/>
              </a:lnSpc>
              <a:buSzPts val="1600"/>
            </a:pPr>
            <a:r>
              <a:rPr lang="en-IN" sz="1600" b="1" dirty="0"/>
              <a:t>Incorporating regional languages</a:t>
            </a:r>
            <a:r>
              <a:rPr lang="en-IN" sz="1600" dirty="0"/>
              <a:t> in the platform to prevent not knowing English becoming a boundary for learning</a:t>
            </a:r>
            <a:r>
              <a:rPr lang="en-IN" sz="1600" dirty="0" smtClean="0"/>
              <a:t>.</a:t>
            </a:r>
          </a:p>
          <a:p>
            <a:pPr lvl="0">
              <a:lnSpc>
                <a:spcPct val="80000"/>
              </a:lnSpc>
              <a:buSzPts val="1600"/>
            </a:pPr>
            <a:endParaRPr lang="en-IN" sz="1600" dirty="0"/>
          </a:p>
          <a:p>
            <a:pPr lvl="0">
              <a:lnSpc>
                <a:spcPct val="80000"/>
              </a:lnSpc>
              <a:spcBef>
                <a:spcPts val="1000"/>
              </a:spcBef>
              <a:buSzPts val="1600"/>
            </a:pPr>
            <a:r>
              <a:rPr lang="en-IN" sz="1600" b="1" dirty="0"/>
              <a:t>Building a personal </a:t>
            </a:r>
            <a:r>
              <a:rPr lang="en-IN" sz="1600" b="1" dirty="0" smtClean="0"/>
              <a:t>connection</a:t>
            </a:r>
            <a:r>
              <a:rPr lang="en-IN" sz="1600" dirty="0" smtClean="0"/>
              <a:t> </a:t>
            </a:r>
            <a:r>
              <a:rPr lang="en-IN" sz="1600" dirty="0"/>
              <a:t>between the Instructor and the learner leading to a bond of mentorship that builds trust leading to satisfaction on both sides</a:t>
            </a:r>
            <a:r>
              <a:rPr lang="en-IN" sz="1600" dirty="0" smtClean="0"/>
              <a:t>.</a:t>
            </a:r>
          </a:p>
          <a:p>
            <a:pPr lvl="0">
              <a:lnSpc>
                <a:spcPct val="80000"/>
              </a:lnSpc>
              <a:spcBef>
                <a:spcPts val="1000"/>
              </a:spcBef>
              <a:buSzPts val="1600"/>
            </a:pPr>
            <a:endParaRPr lang="en-IN" sz="1600" dirty="0">
              <a:highlight>
                <a:srgbClr val="FFFF00"/>
              </a:highlight>
            </a:endParaRPr>
          </a:p>
          <a:p>
            <a:pPr lvl="0">
              <a:lnSpc>
                <a:spcPct val="80000"/>
              </a:lnSpc>
              <a:spcBef>
                <a:spcPts val="1000"/>
              </a:spcBef>
              <a:buSzPts val="1600"/>
            </a:pPr>
            <a:r>
              <a:rPr lang="en-IN" sz="1600" dirty="0"/>
              <a:t>Enabling some people in rural areas to become </a:t>
            </a:r>
            <a:r>
              <a:rPr lang="en-IN" sz="1600" b="1" dirty="0"/>
              <a:t>first generation consumers </a:t>
            </a:r>
            <a:r>
              <a:rPr lang="en-IN" sz="1600" dirty="0"/>
              <a:t>of  online information promoting easier access to grasp evolving technologies in areas such as Agriculture</a:t>
            </a:r>
            <a:r>
              <a:rPr lang="en-IN" sz="1600" dirty="0" smtClean="0"/>
              <a:t>, Business </a:t>
            </a:r>
            <a:r>
              <a:rPr lang="en-IN" sz="1600" dirty="0"/>
              <a:t>and related areas</a:t>
            </a:r>
            <a:r>
              <a:rPr lang="en-IN" sz="1600" dirty="0" smtClean="0"/>
              <a:t>.</a:t>
            </a:r>
          </a:p>
          <a:p>
            <a:pPr lvl="0">
              <a:lnSpc>
                <a:spcPct val="80000"/>
              </a:lnSpc>
              <a:spcBef>
                <a:spcPts val="1000"/>
              </a:spcBef>
              <a:buSzPts val="1600"/>
            </a:pPr>
            <a:endParaRPr lang="en-IN" sz="1600" dirty="0"/>
          </a:p>
          <a:p>
            <a:pPr marL="6350" lvl="0">
              <a:lnSpc>
                <a:spcPct val="80000"/>
              </a:lnSpc>
              <a:spcBef>
                <a:spcPts val="1000"/>
              </a:spcBef>
              <a:buSzPts val="1500"/>
            </a:pPr>
            <a:r>
              <a:rPr lang="en-IN" sz="1600" b="1" dirty="0"/>
              <a:t>Creating value through Community based approach </a:t>
            </a:r>
            <a:r>
              <a:rPr lang="en-IN" sz="1600" dirty="0"/>
              <a:t>in which everyone’s expertise is utilized especially in case of Retirees and Homemakers whose skills are especially ignored.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224"/>
            </a:pPr>
            <a:endParaRPr lang="en-IN" sz="3200" dirty="0">
              <a:latin typeface="Tw Cen M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4585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9244"/>
            <a:ext cx="5172075" cy="1014756"/>
          </a:xfrm>
        </p:spPr>
        <p:txBody>
          <a:bodyPr>
            <a:normAutofit/>
          </a:bodyPr>
          <a:lstStyle/>
          <a:p>
            <a:r>
              <a:rPr lang="en-GB" sz="4400" dirty="0" smtClean="0">
                <a:latin typeface="Tw Cen MT Condensed Extra Bold" pitchFamily="34" charset="0"/>
              </a:rPr>
              <a:t>CORE FEATURES</a:t>
            </a:r>
            <a:endParaRPr lang="en-IN" sz="4400" dirty="0">
              <a:latin typeface="Tw Cen MT Condensed Extra Bold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sp>
        <p:nvSpPr>
          <p:cNvPr id="3" name="Rounded Rectangle 2"/>
          <p:cNvSpPr/>
          <p:nvPr/>
        </p:nvSpPr>
        <p:spPr>
          <a:xfrm>
            <a:off x="1390650" y="2066925"/>
            <a:ext cx="2333625" cy="1571625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GB" sz="2000" b="1" dirty="0" smtClean="0"/>
              <a:t>RECOGNITION</a:t>
            </a:r>
          </a:p>
          <a:p>
            <a:pPr algn="ctr"/>
            <a:r>
              <a:rPr lang="en-GB" sz="2000" b="1" dirty="0" smtClean="0"/>
              <a:t>PLATFORM</a:t>
            </a:r>
            <a:endParaRPr lang="en-IN" sz="2000" dirty="0"/>
          </a:p>
        </p:txBody>
      </p:sp>
      <p:sp>
        <p:nvSpPr>
          <p:cNvPr id="6" name="Rounded Rectangle 5"/>
          <p:cNvSpPr/>
          <p:nvPr/>
        </p:nvSpPr>
        <p:spPr>
          <a:xfrm>
            <a:off x="4762500" y="2066923"/>
            <a:ext cx="2333625" cy="1571625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GB" sz="2000" b="1" dirty="0" smtClean="0"/>
              <a:t>PEER BASED MENTORING</a:t>
            </a:r>
            <a:endParaRPr lang="en-IN" sz="2000" dirty="0"/>
          </a:p>
        </p:txBody>
      </p:sp>
      <p:sp>
        <p:nvSpPr>
          <p:cNvPr id="7" name="Rounded Rectangle 6"/>
          <p:cNvSpPr/>
          <p:nvPr/>
        </p:nvSpPr>
        <p:spPr>
          <a:xfrm>
            <a:off x="8267700" y="2066924"/>
            <a:ext cx="2333625" cy="1571625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sz="1900" b="1" dirty="0" smtClean="0"/>
              <a:t>TALENT IDENTIFICATION AND MATURATION</a:t>
            </a:r>
            <a:endParaRPr lang="en-IN" sz="1900" dirty="0"/>
          </a:p>
        </p:txBody>
      </p:sp>
      <p:sp>
        <p:nvSpPr>
          <p:cNvPr id="8" name="Rounded Rectangle 7"/>
          <p:cNvSpPr/>
          <p:nvPr/>
        </p:nvSpPr>
        <p:spPr>
          <a:xfrm>
            <a:off x="2933700" y="4314825"/>
            <a:ext cx="2333625" cy="1571625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GB" sz="2000" b="1" dirty="0" smtClean="0"/>
              <a:t>FREE CONTENT UPTO BASICS</a:t>
            </a:r>
            <a:endParaRPr lang="en-IN" sz="2000" dirty="0"/>
          </a:p>
        </p:txBody>
      </p:sp>
      <p:sp>
        <p:nvSpPr>
          <p:cNvPr id="9" name="Rounded Rectangle 8"/>
          <p:cNvSpPr/>
          <p:nvPr/>
        </p:nvSpPr>
        <p:spPr>
          <a:xfrm>
            <a:off x="6753225" y="4314824"/>
            <a:ext cx="2333625" cy="1571625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GB" sz="2000" b="1" dirty="0" smtClean="0"/>
              <a:t>EXTREMELY</a:t>
            </a:r>
          </a:p>
          <a:p>
            <a:pPr algn="ctr"/>
            <a:r>
              <a:rPr lang="en-GB" sz="2000" b="1" dirty="0" smtClean="0"/>
              <a:t>EASY </a:t>
            </a:r>
          </a:p>
          <a:p>
            <a:pPr algn="ctr"/>
            <a:r>
              <a:rPr lang="en-GB" sz="2000" b="1" dirty="0" smtClean="0"/>
              <a:t>ONBOARDING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498097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9244"/>
            <a:ext cx="5172075" cy="1014756"/>
          </a:xfrm>
        </p:spPr>
        <p:txBody>
          <a:bodyPr>
            <a:normAutofit/>
          </a:bodyPr>
          <a:lstStyle/>
          <a:p>
            <a:r>
              <a:rPr lang="en-GB" sz="4400" dirty="0" smtClean="0">
                <a:latin typeface="Tw Cen MT Condensed Extra Bold" pitchFamily="34" charset="0"/>
              </a:rPr>
              <a:t>TARGET AUDIENCE</a:t>
            </a:r>
            <a:endParaRPr lang="en-IN" sz="4400" dirty="0">
              <a:latin typeface="Tw Cen MT Condensed Extra Bold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509" y="1284937"/>
            <a:ext cx="7280916" cy="545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097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9244"/>
            <a:ext cx="5172075" cy="1014756"/>
          </a:xfrm>
        </p:spPr>
        <p:txBody>
          <a:bodyPr>
            <a:normAutofit/>
          </a:bodyPr>
          <a:lstStyle/>
          <a:p>
            <a:r>
              <a:rPr lang="en-GB" sz="4400" dirty="0" smtClean="0">
                <a:latin typeface="Tw Cen MT Condensed Extra Bold" pitchFamily="34" charset="0"/>
              </a:rPr>
              <a:t>MARKET SIZE</a:t>
            </a:r>
            <a:endParaRPr lang="en-IN" sz="4400" dirty="0">
              <a:latin typeface="Tw Cen MT Condensed Extra Bold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sp>
        <p:nvSpPr>
          <p:cNvPr id="15" name="TextBox 14"/>
          <p:cNvSpPr txBox="1"/>
          <p:nvPr/>
        </p:nvSpPr>
        <p:spPr>
          <a:xfrm>
            <a:off x="933449" y="1648607"/>
            <a:ext cx="10563225" cy="2782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SzPts val="1440"/>
            </a:pPr>
            <a:r>
              <a:rPr lang="en-IN" sz="1600" dirty="0"/>
              <a:t>Indian student population: 330 million </a:t>
            </a:r>
            <a:r>
              <a:rPr lang="en-IN" sz="1600" dirty="0" err="1" smtClean="0"/>
              <a:t>approx</a:t>
            </a:r>
            <a:endParaRPr lang="en-IN" sz="1600" dirty="0"/>
          </a:p>
          <a:p>
            <a:pPr lvl="0">
              <a:spcBef>
                <a:spcPts val="1000"/>
              </a:spcBef>
              <a:buSzPts val="1440"/>
            </a:pPr>
            <a:r>
              <a:rPr lang="en-IN" sz="1600" dirty="0"/>
              <a:t>Total workforce in India : 470 </a:t>
            </a:r>
            <a:r>
              <a:rPr lang="en-IN" sz="1600" dirty="0" smtClean="0"/>
              <a:t>million</a:t>
            </a:r>
            <a:endParaRPr lang="en-IN" sz="1600" dirty="0"/>
          </a:p>
          <a:p>
            <a:pPr lvl="0">
              <a:spcBef>
                <a:spcPts val="1000"/>
              </a:spcBef>
              <a:buSzPts val="1440"/>
            </a:pPr>
            <a:r>
              <a:rPr lang="en-IN" sz="1600" dirty="0"/>
              <a:t>Workforce with online presence and needs </a:t>
            </a:r>
            <a:r>
              <a:rPr lang="en-IN" sz="1600" dirty="0" err="1"/>
              <a:t>upskilling</a:t>
            </a:r>
            <a:r>
              <a:rPr lang="en-IN" sz="1600" dirty="0"/>
              <a:t>/ Reskilling : 180 million </a:t>
            </a:r>
            <a:r>
              <a:rPr lang="en-IN" sz="1600" dirty="0" err="1" smtClean="0"/>
              <a:t>approx</a:t>
            </a:r>
            <a:endParaRPr lang="en-IN" sz="1600" dirty="0"/>
          </a:p>
          <a:p>
            <a:pPr lvl="0">
              <a:spcBef>
                <a:spcPts val="1000"/>
              </a:spcBef>
              <a:buSzPts val="1440"/>
            </a:pPr>
            <a:r>
              <a:rPr lang="en-IN" sz="1600" dirty="0"/>
              <a:t>Population of skilled Retirees and Homemakers : 20 </a:t>
            </a:r>
            <a:r>
              <a:rPr lang="en-IN" sz="1600" dirty="0" smtClean="0"/>
              <a:t>million</a:t>
            </a:r>
            <a:endParaRPr lang="en-IN" sz="1600" dirty="0"/>
          </a:p>
          <a:p>
            <a:pPr lvl="0">
              <a:spcBef>
                <a:spcPts val="1000"/>
              </a:spcBef>
              <a:buSzPts val="1440"/>
            </a:pPr>
            <a:r>
              <a:rPr lang="en-IN" sz="1600" dirty="0"/>
              <a:t>Assuming a market penetration of 70 </a:t>
            </a:r>
            <a:r>
              <a:rPr lang="en-IN" sz="1600" dirty="0" err="1"/>
              <a:t>percent</a:t>
            </a:r>
            <a:r>
              <a:rPr lang="en-IN" sz="1600" dirty="0"/>
              <a:t> the</a:t>
            </a:r>
          </a:p>
          <a:p>
            <a:pPr lvl="0">
              <a:spcBef>
                <a:spcPts val="1000"/>
              </a:spcBef>
              <a:buSzPts val="1440"/>
            </a:pPr>
            <a:r>
              <a:rPr lang="en-IN" sz="1600" dirty="0"/>
              <a:t>      </a:t>
            </a:r>
            <a:r>
              <a:rPr lang="en-IN" sz="1600" b="1" u="sng" dirty="0"/>
              <a:t>Total Addressable market (TAM): 570 million people.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224"/>
            </a:pPr>
            <a:endParaRPr lang="en-IN" sz="3200" dirty="0">
              <a:latin typeface="Tw Cen M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097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9244"/>
            <a:ext cx="5172075" cy="1014756"/>
          </a:xfrm>
        </p:spPr>
        <p:txBody>
          <a:bodyPr>
            <a:normAutofit fontScale="90000"/>
          </a:bodyPr>
          <a:lstStyle/>
          <a:p>
            <a:r>
              <a:rPr lang="en-GB" sz="4400" dirty="0" smtClean="0">
                <a:latin typeface="Tw Cen MT Condensed Extra Bold" pitchFamily="34" charset="0"/>
              </a:rPr>
              <a:t>GO TO MARKET STRATEGY</a:t>
            </a:r>
            <a:endParaRPr lang="en-IN" sz="4400" dirty="0">
              <a:latin typeface="Tw Cen MT Condensed Extra Bold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sp>
        <p:nvSpPr>
          <p:cNvPr id="15" name="TextBox 14"/>
          <p:cNvSpPr txBox="1"/>
          <p:nvPr/>
        </p:nvSpPr>
        <p:spPr>
          <a:xfrm>
            <a:off x="933447" y="1943882"/>
            <a:ext cx="10563225" cy="3264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SzPts val="1440"/>
            </a:pPr>
            <a:r>
              <a:rPr lang="en-IN" sz="1600" dirty="0"/>
              <a:t>Riding the wave of people’s inclination towards e- learning due to the unfortunate Coronavirus </a:t>
            </a:r>
            <a:r>
              <a:rPr lang="en-IN" sz="1600" dirty="0" smtClean="0"/>
              <a:t>crisis.</a:t>
            </a:r>
          </a:p>
          <a:p>
            <a:pPr lvl="0">
              <a:buSzPts val="1440"/>
            </a:pPr>
            <a:endParaRPr lang="en-IN" sz="1600" dirty="0"/>
          </a:p>
          <a:p>
            <a:pPr marL="457200" lvl="0"/>
            <a:endParaRPr lang="en-IN" sz="1600" dirty="0"/>
          </a:p>
          <a:p>
            <a:pPr lvl="0">
              <a:buSzPts val="1440"/>
            </a:pPr>
            <a:r>
              <a:rPr lang="en-IN" sz="1600" dirty="0" smtClean="0"/>
              <a:t>Recognising </a:t>
            </a:r>
            <a:r>
              <a:rPr lang="en-IN" sz="1600" dirty="0"/>
              <a:t>the increasing user base of internet users in Tier II, Tier III and offering the portal in various regional languages by going there in person</a:t>
            </a:r>
            <a:r>
              <a:rPr lang="en-IN" sz="1600" dirty="0" smtClean="0"/>
              <a:t>.</a:t>
            </a:r>
          </a:p>
          <a:p>
            <a:pPr lvl="0">
              <a:buSzPts val="1440"/>
            </a:pPr>
            <a:endParaRPr lang="en-IN" sz="1600" dirty="0"/>
          </a:p>
          <a:p>
            <a:pPr lvl="0">
              <a:spcBef>
                <a:spcPts val="1000"/>
              </a:spcBef>
              <a:buSzPts val="1440"/>
            </a:pPr>
            <a:r>
              <a:rPr lang="en-IN" sz="1600" dirty="0"/>
              <a:t>Strategic partnerships with established vocational academies increasing </a:t>
            </a:r>
            <a:r>
              <a:rPr lang="en-IN" sz="1600" dirty="0" smtClean="0"/>
              <a:t>their </a:t>
            </a:r>
            <a:r>
              <a:rPr lang="en-IN" sz="1600" dirty="0"/>
              <a:t>online </a:t>
            </a:r>
            <a:r>
              <a:rPr lang="en-IN" sz="1600" dirty="0" smtClean="0"/>
              <a:t>presence.</a:t>
            </a:r>
          </a:p>
          <a:p>
            <a:pPr lvl="0">
              <a:spcBef>
                <a:spcPts val="1000"/>
              </a:spcBef>
              <a:buSzPts val="1440"/>
            </a:pPr>
            <a:endParaRPr lang="en-IN" sz="1600" dirty="0"/>
          </a:p>
          <a:p>
            <a:pPr lvl="0">
              <a:spcBef>
                <a:spcPts val="1000"/>
              </a:spcBef>
              <a:buSzPts val="1440"/>
            </a:pPr>
            <a:r>
              <a:rPr lang="en-IN" sz="1600" dirty="0" smtClean="0"/>
              <a:t>Acquiring sponsorships </a:t>
            </a:r>
            <a:r>
              <a:rPr lang="en-IN" sz="1600" dirty="0"/>
              <a:t>through gaining exposure in </a:t>
            </a:r>
            <a:r>
              <a:rPr lang="en-IN" sz="1600" dirty="0" err="1"/>
              <a:t>edu</a:t>
            </a:r>
            <a:r>
              <a:rPr lang="en-IN" sz="1600" dirty="0"/>
              <a:t>-events and across different talent </a:t>
            </a:r>
            <a:r>
              <a:rPr lang="en-IN" sz="1600" dirty="0" smtClean="0"/>
              <a:t>competitions.</a:t>
            </a:r>
            <a:endParaRPr lang="en-IN" sz="1600" dirty="0"/>
          </a:p>
          <a:p>
            <a:pPr lvl="0">
              <a:lnSpc>
                <a:spcPct val="90000"/>
              </a:lnSpc>
              <a:spcBef>
                <a:spcPts val="1000"/>
              </a:spcBef>
              <a:buSzPts val="1224"/>
            </a:pPr>
            <a:endParaRPr lang="en-IN" sz="3200" dirty="0">
              <a:latin typeface="Tw Cen M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590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9244"/>
            <a:ext cx="5172075" cy="1014756"/>
          </a:xfrm>
        </p:spPr>
        <p:txBody>
          <a:bodyPr>
            <a:normAutofit/>
          </a:bodyPr>
          <a:lstStyle/>
          <a:p>
            <a:r>
              <a:rPr lang="en-GB" sz="4400" dirty="0" smtClean="0">
                <a:latin typeface="Tw Cen MT Condensed Extra Bold" pitchFamily="34" charset="0"/>
              </a:rPr>
              <a:t>BUSINESS MODEL</a:t>
            </a:r>
            <a:endParaRPr lang="en-IN" sz="4400" dirty="0">
              <a:latin typeface="Tw Cen MT Condensed Extra Bold" pitchFamily="34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sp>
        <p:nvSpPr>
          <p:cNvPr id="15" name="TextBox 14"/>
          <p:cNvSpPr txBox="1"/>
          <p:nvPr/>
        </p:nvSpPr>
        <p:spPr>
          <a:xfrm>
            <a:off x="933449" y="1648607"/>
            <a:ext cx="10563225" cy="4387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1000"/>
              </a:spcBef>
              <a:buSzPts val="1440"/>
            </a:pPr>
            <a:r>
              <a:rPr lang="en-IN" sz="1600" dirty="0" smtClean="0"/>
              <a:t>Adopting a </a:t>
            </a:r>
            <a:r>
              <a:rPr lang="en-IN" sz="1600" b="1" dirty="0" smtClean="0">
                <a:solidFill>
                  <a:srgbClr val="FF0000"/>
                </a:solidFill>
              </a:rPr>
              <a:t>Community-based model </a:t>
            </a:r>
            <a:r>
              <a:rPr lang="en-IN" sz="1600" dirty="0" smtClean="0"/>
              <a:t>- Deeper customer involvement, User Experience, Tailor our services based on emerging customer trends easily.</a:t>
            </a:r>
          </a:p>
          <a:p>
            <a:pPr lvl="0">
              <a:spcBef>
                <a:spcPts val="1000"/>
              </a:spcBef>
              <a:buSzPts val="1440"/>
            </a:pPr>
            <a:endParaRPr lang="en-IN" sz="1600" dirty="0" smtClean="0"/>
          </a:p>
          <a:p>
            <a:pPr lvl="0">
              <a:spcBef>
                <a:spcPts val="1000"/>
              </a:spcBef>
              <a:buSzPts val="1440"/>
            </a:pPr>
            <a:r>
              <a:rPr lang="en-IN" sz="1600" dirty="0" smtClean="0"/>
              <a:t>Revenue </a:t>
            </a:r>
            <a:r>
              <a:rPr lang="en-IN" sz="1600" dirty="0"/>
              <a:t>primarily achieved through:</a:t>
            </a:r>
          </a:p>
          <a:p>
            <a:pPr lvl="0">
              <a:spcBef>
                <a:spcPts val="1000"/>
              </a:spcBef>
              <a:buSzPts val="1440"/>
            </a:pPr>
            <a:r>
              <a:rPr lang="en-IN" sz="1600" b="1" dirty="0">
                <a:solidFill>
                  <a:srgbClr val="FF0000"/>
                </a:solidFill>
              </a:rPr>
              <a:t>Commissions</a:t>
            </a:r>
            <a:r>
              <a:rPr lang="en-IN" sz="1600" dirty="0">
                <a:solidFill>
                  <a:srgbClr val="FF0000"/>
                </a:solidFill>
              </a:rPr>
              <a:t> </a:t>
            </a:r>
            <a:r>
              <a:rPr lang="en-IN" sz="1600" dirty="0"/>
              <a:t>on each paid class taken by the student charging 10-15% much less than the Industry standard 20-35%.</a:t>
            </a:r>
          </a:p>
          <a:p>
            <a:pPr lvl="0">
              <a:spcBef>
                <a:spcPts val="1000"/>
              </a:spcBef>
              <a:buClr>
                <a:schemeClr val="dk1"/>
              </a:buClr>
              <a:buSzPts val="1440"/>
            </a:pPr>
            <a:r>
              <a:rPr lang="en-IN" sz="1600" b="1" dirty="0">
                <a:solidFill>
                  <a:srgbClr val="FF0000"/>
                </a:solidFill>
              </a:rPr>
              <a:t>Indirect revenue </a:t>
            </a:r>
            <a:r>
              <a:rPr lang="en-IN" sz="1600" dirty="0"/>
              <a:t>through using a points system based on content addition by members resulting in greater time spent in our platform.  </a:t>
            </a:r>
          </a:p>
          <a:p>
            <a:pPr lvl="0">
              <a:spcBef>
                <a:spcPts val="1000"/>
              </a:spcBef>
              <a:buClr>
                <a:schemeClr val="dk1"/>
              </a:buClr>
              <a:buSzPts val="1440"/>
            </a:pPr>
            <a:r>
              <a:rPr lang="en-IN" sz="1600" b="1" dirty="0" smtClean="0">
                <a:solidFill>
                  <a:srgbClr val="FF0000"/>
                </a:solidFill>
              </a:rPr>
              <a:t>Focused Content Advertising </a:t>
            </a:r>
            <a:r>
              <a:rPr lang="en-IN" sz="1600" dirty="0" smtClean="0"/>
              <a:t>for specific groups and localities based upon activity and making the advertising space integrated into the content.</a:t>
            </a:r>
          </a:p>
          <a:p>
            <a:pPr lvl="0">
              <a:spcBef>
                <a:spcPts val="1000"/>
              </a:spcBef>
              <a:buClr>
                <a:schemeClr val="dk1"/>
              </a:buClr>
              <a:buSzPts val="1440"/>
            </a:pPr>
            <a:r>
              <a:rPr lang="en-IN" sz="1600" b="1" dirty="0" smtClean="0">
                <a:solidFill>
                  <a:srgbClr val="FF0000"/>
                </a:solidFill>
              </a:rPr>
              <a:t>Acquiring </a:t>
            </a:r>
            <a:r>
              <a:rPr lang="en-IN" sz="1600" b="1" dirty="0">
                <a:solidFill>
                  <a:srgbClr val="FF0000"/>
                </a:solidFill>
              </a:rPr>
              <a:t>data </a:t>
            </a:r>
            <a:r>
              <a:rPr lang="en-IN" sz="1600" dirty="0"/>
              <a:t>from the users that can save as a vital input for business analytics and Big Data. Earning money ethically.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buSzPts val="1224"/>
            </a:pPr>
            <a:endParaRPr lang="en-IN" sz="3200" dirty="0">
              <a:latin typeface="Tw Cen M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590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xmlns="" id="{7455F7F3-3A58-4BBB-95C7-CF706F9FFA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3AE3D314-6F93-4D91-8C0F-E92657F465C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2691FF-CEF8-4290-BD99-E22D09292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>
            <a:normAutofit/>
          </a:bodyPr>
          <a:lstStyle/>
          <a:p>
            <a:pPr algn="ctr"/>
            <a:r>
              <a:rPr lang="en-US" sz="4400" dirty="0" smtClean="0">
                <a:latin typeface="Tw Cen MT Condensed Extra Bold" pitchFamily="34" charset="0"/>
              </a:rPr>
              <a:t>COMPETITIVE</a:t>
            </a:r>
            <a:br>
              <a:rPr lang="en-US" sz="4400" dirty="0" smtClean="0">
                <a:latin typeface="Tw Cen MT Condensed Extra Bold" pitchFamily="34" charset="0"/>
              </a:rPr>
            </a:br>
            <a:r>
              <a:rPr lang="en-US" sz="4400" dirty="0" smtClean="0">
                <a:latin typeface="Tw Cen MT Condensed Extra Bold" pitchFamily="34" charset="0"/>
              </a:rPr>
              <a:t>LANDSCAPE</a:t>
            </a:r>
            <a:endParaRPr lang="en-US" sz="4400" dirty="0">
              <a:latin typeface="Tw Cen MT Condensed Extra Bold" pitchFamily="34" charset="0"/>
            </a:endParaRPr>
          </a:p>
        </p:txBody>
      </p:sp>
      <p:pic>
        <p:nvPicPr>
          <p:cNvPr id="8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3684" y="438149"/>
            <a:ext cx="1608778" cy="80438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520" y="180975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8378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f78757031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Savon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28D249-1983-451D-8451-059C0BA5C7BA}">
  <ds:schemaRefs>
    <ds:schemaRef ds:uri="http://purl.org/dc/elements/1.1/"/>
    <ds:schemaRef ds:uri="http://www.w3.org/XML/1998/namespace"/>
    <ds:schemaRef ds:uri="71af3243-3dd4-4a8d-8c0d-dd76da1f02a5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16c05727-aa75-4e4a-9b5f-8a80a1165891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652</Words>
  <Application>Microsoft Office PowerPoint</Application>
  <PresentationFormat>Custom</PresentationFormat>
  <Paragraphs>73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tf78757031</vt:lpstr>
      <vt:lpstr>PowerPoint Presentation</vt:lpstr>
      <vt:lpstr>THE PROBLEM</vt:lpstr>
      <vt:lpstr>SOLUTION</vt:lpstr>
      <vt:lpstr>CORE FEATURES</vt:lpstr>
      <vt:lpstr>TARGET AUDIENCE</vt:lpstr>
      <vt:lpstr>MARKET SIZE</vt:lpstr>
      <vt:lpstr>GO TO MARKET STRATEGY</vt:lpstr>
      <vt:lpstr>BUSINESS MODEL</vt:lpstr>
      <vt:lpstr>COMPETITIVE LANDSCAPE</vt:lpstr>
      <vt:lpstr>UNIQUE ADVANTAGES</vt:lpstr>
      <vt:lpstr>THE TEAM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2020-07-18T13:49:03Z</dcterms:created>
  <dcterms:modified xsi:type="dcterms:W3CDTF">2020-07-19T17:42:38Z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